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B Nazanin" panose="00000400000000000000" pitchFamily="2" charset="-78"/>
      <p:regular r:id="rId27"/>
      <p:bold r:id="rId28"/>
    </p:embeddedFont>
    <p:embeddedFont>
      <p:font typeface="Source Sans Pr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00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3FA-5E85-4292-AD07-396EBC5FE0A9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https://www.poonehmedia.com/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07978-2800-48B9-8F2B-E9699907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53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8225590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8225590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5ab22fa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5ab22fa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865ddbe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865ddbe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fbe3e8b2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fbe3e8b2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be3e8b2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be3e8b2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25ab22fa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25ab22fa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be3e8e8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fbe3e8e8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25ab22fa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25ab22fa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865ddbe9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f865ddbe9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5ab22fa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25ab22fa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5ab22fa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25ab22fa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865ddbe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865ddbe9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5ab22fa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25ab22fa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865ddb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865ddb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865ddbe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865ddbe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cae8dc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cae8dc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5ab22fa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5ab22fa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7030A0"/>
                </a:solidFill>
              </a:rPr>
              <a:t>https://www.poonehmedia.com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865ddbe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865ddbe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5ab22fa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25ab22fa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351655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cs typeface="B Nazanin" panose="00000400000000000000" pitchFamily="2" charset="-78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0" y="1377354"/>
            <a:ext cx="91440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5400" b="1" dirty="0" smtClean="0">
                <a:solidFill>
                  <a:srgbClr val="FFFFFF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گزارش </a:t>
            </a:r>
            <a:r>
              <a:rPr lang="fa-IR" sz="5400" b="1" dirty="0" err="1" smtClean="0">
                <a:solidFill>
                  <a:srgbClr val="FFFFFF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سئو</a:t>
            </a:r>
            <a:r>
              <a:rPr lang="fa-IR" sz="5400" b="1" dirty="0" smtClean="0">
                <a:solidFill>
                  <a:srgbClr val="FFFFFF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 سایت</a:t>
            </a:r>
            <a:endParaRPr lang="en-US" sz="5400" b="1" dirty="0" smtClean="0">
              <a:solidFill>
                <a:srgbClr val="FFFFFF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rgbClr val="FFFFFF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Poonehmedia.com</a:t>
            </a:r>
            <a:endParaRPr sz="5400" b="1" dirty="0">
              <a:solidFill>
                <a:srgbClr val="FFFFFF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3745138"/>
            <a:ext cx="91440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https://www.yourclientswebsite.com</a:t>
            </a:r>
            <a:endParaRPr sz="3000" b="1" dirty="0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/>
          <p:nvPr/>
        </p:nvSpPr>
        <p:spPr>
          <a:xfrm>
            <a:off x="0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lang="fa-IR" sz="3600" b="1" dirty="0" smtClean="0">
                <a:solidFill>
                  <a:srgbClr val="FFFFFF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آبان 1399</a:t>
            </a:r>
            <a:endParaRPr sz="3600" b="1" dirty="0">
              <a:solidFill>
                <a:srgbClr val="FFFFFF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-8389" y="1916850"/>
            <a:ext cx="91440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6000" b="1" dirty="0" smtClean="0">
                <a:solidFill>
                  <a:srgbClr val="FFFFFF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طبیعی/ </a:t>
            </a:r>
            <a:r>
              <a:rPr lang="fa-IR" sz="6000" b="1" dirty="0" err="1" smtClean="0">
                <a:solidFill>
                  <a:srgbClr val="FFFFFF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اورگانیک</a:t>
            </a:r>
            <a:endParaRPr sz="6000" b="1" dirty="0">
              <a:solidFill>
                <a:srgbClr val="FFFFFF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35723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</a:t>
            </a:r>
            <a:r>
              <a:rPr lang="en-US" dirty="0" smtClean="0">
                <a:solidFill>
                  <a:srgbClr val="7030A0"/>
                </a:solidFill>
              </a:rPr>
              <a:t>://www.poonehmedia.com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/>
        </p:nvSpPr>
        <p:spPr>
          <a:xfrm>
            <a:off x="380350" y="966175"/>
            <a:ext cx="8373900" cy="5616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0" y="0"/>
            <a:ext cx="43746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lang="fa-IR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رتبه های طبیعی</a:t>
            </a:r>
            <a:endParaRPr sz="36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cxnSp>
        <p:nvCxnSpPr>
          <p:cNvPr id="142" name="Google Shape;142;p23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t="12891"/>
          <a:stretch/>
        </p:blipFill>
        <p:spPr>
          <a:xfrm>
            <a:off x="100300" y="1271287"/>
            <a:ext cx="8943400" cy="2358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0" y="792425"/>
            <a:ext cx="91440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2400" b="1" dirty="0">
                <a:solidFill>
                  <a:srgbClr val="4A86E8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تاریخچه توزیع موقعیت:</a:t>
            </a:r>
            <a:endParaRPr sz="2400" b="1" dirty="0">
              <a:solidFill>
                <a:srgbClr val="666666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2"/>
          </p:nvPr>
        </p:nvSpPr>
        <p:spPr>
          <a:xfrm>
            <a:off x="200600" y="3706475"/>
            <a:ext cx="8622300" cy="1132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یک افت کوچک در کلمات کلیدی رتبه 1 تا 3 مشاهده میشود. دلیل این موضوع این است که هیچ بک لینکی در ماه گذشته ساخته نشده است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.</a:t>
            </a:r>
          </a:p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در ماه آینده ما کمپین لینک سازی را شروع کرده و این مشکل را حل خواهیم کرد.</a:t>
            </a:r>
          </a:p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موقعیت های 4-10 و 11-50 به طور نسبی ثابت مانده اند. </a:t>
            </a:r>
            <a:endParaRPr lang="fa-IR" dirty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0" y="4760986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>
            <a:off x="4262350" y="-3475"/>
            <a:ext cx="4881650" cy="5150450"/>
          </a:xfrm>
          <a:prstGeom prst="flowChartProcess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0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lang="fa-IR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جستجوی طبیعی</a:t>
            </a:r>
            <a:endParaRPr sz="36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4381575" y="813375"/>
            <a:ext cx="38820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 smtClean="0">
                <a:solidFill>
                  <a:srgbClr val="4A86E8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ترافیک طبیعی</a:t>
            </a:r>
            <a:r>
              <a:rPr lang="en" sz="1800" b="1" dirty="0" smtClean="0">
                <a:solidFill>
                  <a:srgbClr val="4A86E8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: </a:t>
            </a:r>
            <a:r>
              <a:rPr lang="en" sz="1800" b="1" dirty="0">
                <a:solidFill>
                  <a:srgbClr val="666666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115 /month</a:t>
            </a:r>
            <a:endParaRPr sz="1800" b="1" dirty="0">
              <a:solidFill>
                <a:srgbClr val="666666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</p:txBody>
      </p:sp>
      <p:cxnSp>
        <p:nvCxnSpPr>
          <p:cNvPr id="153" name="Google Shape;153;p24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24"/>
          <p:cNvSpPr txBox="1"/>
          <p:nvPr/>
        </p:nvSpPr>
        <p:spPr>
          <a:xfrm>
            <a:off x="4419775" y="3008125"/>
            <a:ext cx="33132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 smtClean="0">
                <a:solidFill>
                  <a:srgbClr val="4A86E8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کلمات کلیدی طبیعی</a:t>
            </a:r>
            <a:r>
              <a:rPr lang="en" sz="1800" b="1" dirty="0" smtClean="0">
                <a:solidFill>
                  <a:srgbClr val="4A86E8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: </a:t>
            </a:r>
            <a:r>
              <a:rPr lang="en" sz="1800" b="1" dirty="0">
                <a:solidFill>
                  <a:srgbClr val="666666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328 /month</a:t>
            </a:r>
            <a:endParaRPr sz="1800" b="1" dirty="0">
              <a:solidFill>
                <a:srgbClr val="666666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71" y="1270875"/>
            <a:ext cx="4643199" cy="13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763" y="3465625"/>
            <a:ext cx="4566821" cy="135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>
            <a:spLocks noGrp="1"/>
          </p:cNvSpPr>
          <p:nvPr>
            <p:ph type="body" idx="2"/>
          </p:nvPr>
        </p:nvSpPr>
        <p:spPr>
          <a:xfrm>
            <a:off x="0" y="1604150"/>
            <a:ext cx="4163100" cy="248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با اینکه هیچ محتوای جدید و لینکی در این ماه تولید نشده است اما شما 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میتوانید یک </a:t>
            </a: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رشد متناسب را در کلمات کلیدی و 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ترافیک</a:t>
            </a:r>
            <a:r>
              <a:rPr lang="en-US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طبیعی سایت </a:t>
            </a: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مشاهده کنید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.</a:t>
            </a: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همانطور که در ابتدای گزارش اعلام کردیم سایت از طریق صفحات جدید بک لینک طبیعی دریافت کرده است. </a:t>
            </a: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بعد از بار گذاری این صفحه رشد کلمات کلیدی طبیعی مشاهده می شود.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0" y="4827008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/>
          <p:nvPr/>
        </p:nvSpPr>
        <p:spPr>
          <a:xfrm>
            <a:off x="4030550" y="-3475"/>
            <a:ext cx="5113450" cy="5150450"/>
          </a:xfrm>
          <a:prstGeom prst="flowChartProcess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2"/>
          </p:nvPr>
        </p:nvSpPr>
        <p:spPr>
          <a:xfrm>
            <a:off x="373900" y="2006600"/>
            <a:ext cx="5405100" cy="303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0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lang="fa-IR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کلمات کلیدی طبیعی</a:t>
            </a:r>
            <a:endParaRPr sz="36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cxnSp>
        <p:nvCxnSpPr>
          <p:cNvPr id="165" name="Google Shape;165;p25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725" y="511650"/>
            <a:ext cx="4832101" cy="26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>
            <a:spLocks noGrp="1"/>
          </p:cNvSpPr>
          <p:nvPr>
            <p:ph type="body" idx="2"/>
          </p:nvPr>
        </p:nvSpPr>
        <p:spPr>
          <a:xfrm>
            <a:off x="0" y="1472325"/>
            <a:ext cx="3832200" cy="262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4 تا از 5 کلمه کلیدی طبیعی برتر از پستهای 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وبلاگ </a:t>
            </a: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است که در چند ماه گذشته اضافه شده اند. </a:t>
            </a: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این موضوع برای 5 صفحه برتر نیز صادق است.</a:t>
            </a: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ما به شما پیشنهاد میدهیم این کلمات کلیدی را بررسی کرده و اگر علاقهمند هستید ما در ماه های آینده تلاش کنیم برای این کلمات ترافیک طبیعی بیشتری به سایت شما وارد کنیم.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4725" y="3263550"/>
            <a:ext cx="4832100" cy="15120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36677" y="4775576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0" y="1916850"/>
            <a:ext cx="91440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6000" b="1" dirty="0" smtClean="0">
                <a:solidFill>
                  <a:srgbClr val="FFFFFF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رتبه های قابل مشاهده</a:t>
            </a:r>
            <a:endParaRPr sz="6000" b="1" dirty="0">
              <a:solidFill>
                <a:srgbClr val="FFFFFF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35723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/>
        </p:nvSpPr>
        <p:spPr>
          <a:xfrm>
            <a:off x="0" y="0"/>
            <a:ext cx="38400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lang="fa-IR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رتبه های قابل مشاهده</a:t>
            </a:r>
            <a:endParaRPr sz="36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cxnSp>
        <p:nvCxnSpPr>
          <p:cNvPr id="180" name="Google Shape;180;p27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00" y="1143425"/>
            <a:ext cx="8780401" cy="36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4812558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/>
          <p:nvPr/>
        </p:nvSpPr>
        <p:spPr>
          <a:xfrm>
            <a:off x="4030550" y="-3475"/>
            <a:ext cx="5113450" cy="5150450"/>
          </a:xfrm>
          <a:prstGeom prst="flowChartProcess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0" y="0"/>
            <a:ext cx="38400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buClr>
                <a:srgbClr val="00AFA9"/>
              </a:buClr>
            </a:pPr>
            <a:r>
              <a:rPr lang="fa-IR" sz="3200" b="1" dirty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	اطلاعات رتبه بندی</a:t>
            </a:r>
            <a:endParaRPr sz="32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cxnSp>
        <p:nvCxnSpPr>
          <p:cNvPr id="188" name="Google Shape;188;p28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r="49507" b="48442"/>
          <a:stretch/>
        </p:blipFill>
        <p:spPr>
          <a:xfrm>
            <a:off x="4431650" y="338500"/>
            <a:ext cx="3767401" cy="219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 l="49507" b="48442"/>
          <a:stretch/>
        </p:blipFill>
        <p:spPr>
          <a:xfrm>
            <a:off x="4431650" y="2744375"/>
            <a:ext cx="3767401" cy="219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/>
        </p:nvSpPr>
        <p:spPr>
          <a:xfrm>
            <a:off x="0" y="2341001"/>
            <a:ext cx="3704700" cy="3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r" rtl="1">
              <a:buClr>
                <a:srgbClr val="999999"/>
              </a:buClr>
              <a:buSzPts val="1400"/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تعداد مناسبی از کلمات کلیدی در بسته های تصویر(</a:t>
            </a:r>
            <a:r>
              <a:rPr lang="en-US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image pack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) رتبه گرفته اند. </a:t>
            </a:r>
          </a:p>
          <a:p>
            <a:pPr marL="457200" lvl="0" indent="-317500" algn="r" rtl="1">
              <a:buClr>
                <a:srgbClr val="999999"/>
              </a:buClr>
              <a:buSzPts val="1400"/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برای اینکه در بسته های تصویر رتبه بهتری بدست بیاورید ما :</a:t>
            </a:r>
          </a:p>
          <a:p>
            <a:pPr marL="139700" lvl="3" algn="r" rtl="1">
              <a:buClr>
                <a:srgbClr val="999999"/>
              </a:buClr>
              <a:buSzPts val="1400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425450" lvl="3" indent="-285750" algn="r" rtl="1">
              <a:buClr>
                <a:srgbClr val="999999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Alt tag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تصاویر اضافه میشود</a:t>
            </a:r>
          </a:p>
          <a:p>
            <a:pPr marL="425450" lvl="3" indent="-285750" algn="r" rtl="1">
              <a:buClr>
                <a:srgbClr val="999999"/>
              </a:buClr>
              <a:buSzPts val="1400"/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افزودن توصیف مناسب به فایل تصاویر</a:t>
            </a:r>
          </a:p>
          <a:p>
            <a:pPr marL="425450" lvl="3" indent="-285750" algn="r" rtl="1">
              <a:buClr>
                <a:srgbClr val="999999"/>
              </a:buClr>
              <a:buSzPts val="1400"/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بهینه سازی سایز تصاویر</a:t>
            </a:r>
          </a:p>
          <a:p>
            <a:pPr marL="425450" lvl="3" indent="-285750" algn="r" rtl="1">
              <a:buClr>
                <a:srgbClr val="999999"/>
              </a:buClr>
              <a:buSzPts val="1400"/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اضافه کردن </a:t>
            </a:r>
            <a:r>
              <a:rPr lang="en-US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URL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های خوانا برای عکس ها </a:t>
            </a:r>
          </a:p>
          <a:p>
            <a:pPr marL="425450" lvl="3" indent="-285750" algn="r" rtl="1">
              <a:buClr>
                <a:srgbClr val="999999"/>
              </a:buClr>
              <a:buSzPts val="1400"/>
              <a:buFont typeface="Wingdings" panose="05000000000000000000" pitchFamily="2" charset="2"/>
              <a:buChar char="§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425450" lvl="3" indent="-285750" algn="r" rtl="1">
              <a:buClr>
                <a:srgbClr val="999999"/>
              </a:buClr>
              <a:buSzPct val="152000"/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موقعیت مناسب زیادی برای کسب رتبه بالا در اسنیپت ها وجود دارد که در ماه آینده روی آنها تمرکز خواهیم کرد.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-81053" y="4835723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/>
        </p:nvSpPr>
        <p:spPr>
          <a:xfrm>
            <a:off x="0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lang="fa-IR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پروسه رتبه بندی </a:t>
            </a:r>
            <a:endParaRPr sz="36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cxnSp>
        <p:nvCxnSpPr>
          <p:cNvPr id="197" name="Google Shape;197;p29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8" name="Google Shape;198;p29"/>
          <p:cNvPicPr preferRelativeResize="0"/>
          <p:nvPr/>
        </p:nvPicPr>
        <p:blipFill rotWithShape="1">
          <a:blip r:embed="rId3">
            <a:alphaModFix/>
          </a:blip>
          <a:srcRect b="13164"/>
          <a:stretch/>
        </p:blipFill>
        <p:spPr>
          <a:xfrm>
            <a:off x="152400" y="1185375"/>
            <a:ext cx="8839201" cy="85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>
            <a:spLocks noGrp="1"/>
          </p:cNvSpPr>
          <p:nvPr>
            <p:ph type="body" idx="2"/>
          </p:nvPr>
        </p:nvSpPr>
        <p:spPr>
          <a:xfrm>
            <a:off x="0" y="2662450"/>
            <a:ext cx="9144000" cy="248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برای تعداد زیادی از اولین کلمات کلیدی ، که من آنها را برای رتبه بندی در ویژگی های</a:t>
            </a:r>
            <a:r>
              <a:rPr lang="en-US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SERP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</a:t>
            </a:r>
            <a:r>
              <a:rPr lang="en-US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قرار می دهم ، به طور مداوم افزایش رتبه دیده می شود.</a:t>
            </a:r>
          </a:p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دسته دوم کلمات کلیدی افت داشته اند. هرچند امکان دریافت رتبه بالا در ویژگی های </a:t>
            </a:r>
            <a:r>
              <a:rPr lang="en-US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SERP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برای این کلمات وجود دارد که ما در حال حاضر از این فرصت استفاده نمی کنیم.</a:t>
            </a:r>
          </a:p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در ترافیک سایت رشد کمی برای کلمات کلیدی مشاهده می کنیم0</a:t>
            </a:r>
          </a:p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endParaRPr lang="fa-IR" dirty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0" y="4835723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0" y="1916850"/>
            <a:ext cx="91440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6000" b="1" dirty="0" smtClean="0">
                <a:solidFill>
                  <a:srgbClr val="FFFFFF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ماه آینده</a:t>
            </a:r>
            <a:endParaRPr sz="6000" b="1" dirty="0">
              <a:solidFill>
                <a:srgbClr val="FFFFFF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35723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/>
        </p:nvSpPr>
        <p:spPr>
          <a:xfrm>
            <a:off x="0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lang="fa-IR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اهداف ماه آینده</a:t>
            </a:r>
            <a:endParaRPr sz="36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cxnSp>
        <p:nvCxnSpPr>
          <p:cNvPr id="211" name="Google Shape;211;p31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Google Shape;212;p31"/>
          <p:cNvSpPr txBox="1"/>
          <p:nvPr/>
        </p:nvSpPr>
        <p:spPr>
          <a:xfrm>
            <a:off x="786000" y="893288"/>
            <a:ext cx="7572000" cy="3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228600" algn="r" rtl="1">
              <a:spcBef>
                <a:spcPts val="1000"/>
              </a:spcBef>
              <a:buClr>
                <a:srgbClr val="999999"/>
              </a:buClr>
              <a:buSzPts val="1200"/>
              <a:buFont typeface="Source Sans Pro"/>
              <a:buChar char="●"/>
            </a:pP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هدف ما در ماه آینده بهینه سازی تمام تصاویر سایت است تا بتوانیم برای این کلمات در </a:t>
            </a:r>
            <a:r>
              <a:rPr lang="en-US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image pack </a:t>
            </a: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رتبه بهتری بدست بیاوریم 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.</a:t>
            </a:r>
            <a:r>
              <a:rPr lang="en-US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(یکی از ویژگی های </a:t>
            </a:r>
            <a:r>
              <a:rPr lang="en-US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SERP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)</a:t>
            </a:r>
          </a:p>
          <a:p>
            <a:pPr marL="457200" lvl="0" indent="-228600" algn="r" rtl="1">
              <a:spcBef>
                <a:spcPts val="1000"/>
              </a:spcBef>
              <a:buClr>
                <a:srgbClr val="999999"/>
              </a:buClr>
              <a:buSzPts val="1200"/>
              <a:buFont typeface="Source Sans Pro"/>
              <a:buChar char="●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457200" lvl="0" indent="-228600" algn="r" rtl="1">
              <a:spcBef>
                <a:spcPts val="1000"/>
              </a:spcBef>
              <a:buClr>
                <a:srgbClr val="999999"/>
              </a:buClr>
              <a:buSzPts val="1200"/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اولین قدم های دریافت لینک نیز از ماه آینده به صورت برقراری ارتباط با وبلاگ های مرتبط با کسب و کار شما آغاز خواهد شد.</a:t>
            </a:r>
          </a:p>
          <a:p>
            <a:pPr marL="457200" lvl="0" indent="-228600" algn="r" rtl="1">
              <a:spcBef>
                <a:spcPts val="1000"/>
              </a:spcBef>
              <a:buClr>
                <a:srgbClr val="999999"/>
              </a:buClr>
              <a:buSzPts val="1200"/>
              <a:buFont typeface="Source Sans Pro"/>
              <a:buChar char="●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457200" lvl="0" indent="-228600" algn="r" rtl="1">
              <a:spcBef>
                <a:spcPts val="1000"/>
              </a:spcBef>
              <a:buClr>
                <a:srgbClr val="999999"/>
              </a:buClr>
              <a:buSzPts val="1200"/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همچنین در ماه آینده برای صفحاتی که به طور طبیعی لینک دریافت کردند لینک سازی داخلی انجام خواهد شد. </a:t>
            </a:r>
          </a:p>
          <a:p>
            <a:pPr marL="457200" lvl="0" indent="-228600" algn="r" rtl="1">
              <a:spcBef>
                <a:spcPts val="1000"/>
              </a:spcBef>
              <a:buClr>
                <a:srgbClr val="999999"/>
              </a:buClr>
              <a:buSzPts val="1200"/>
              <a:buFont typeface="Source Sans Pro"/>
              <a:buChar char="●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457200" lvl="0" indent="-228600" algn="r" rtl="1">
              <a:spcBef>
                <a:spcPts val="1000"/>
              </a:spcBef>
              <a:buClr>
                <a:srgbClr val="999999"/>
              </a:buClr>
              <a:buSzPts val="1200"/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در بررسی این ماه فرصت دریافت رتبه در ویژگی های </a:t>
            </a:r>
            <a:r>
              <a:rPr lang="en-US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SERP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را از دست دادید. </a:t>
            </a:r>
          </a:p>
          <a:p>
            <a:pPr marL="457200" lvl="0" indent="-228600" algn="r" rtl="1">
              <a:spcBef>
                <a:spcPts val="1000"/>
              </a:spcBef>
              <a:buClr>
                <a:srgbClr val="999999"/>
              </a:buClr>
              <a:buSzPts val="1200"/>
              <a:buFont typeface="Source Sans Pro"/>
              <a:buChar char="●"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" name="Google Shape;213;p31"/>
          <p:cNvSpPr/>
          <p:nvPr/>
        </p:nvSpPr>
        <p:spPr>
          <a:xfrm>
            <a:off x="0" y="4787600"/>
            <a:ext cx="9144000" cy="36425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72476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0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lang="fa-IR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خلاصه </a:t>
            </a:r>
            <a:endParaRPr sz="36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881693" y="1087383"/>
            <a:ext cx="7572000" cy="3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 i="0" u="none" strike="noStrike" cap="none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در ماه آبان ما </a:t>
            </a:r>
            <a:r>
              <a:rPr lang="fa-IR" sz="1600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تمام </a:t>
            </a:r>
            <a:r>
              <a:rPr lang="fa-IR" sz="1600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مشکلات سئو داخلی سایت را برطرف کردیم</a:t>
            </a:r>
            <a:r>
              <a:rPr lang="fa-IR" sz="1600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. بزرگترین </a:t>
            </a:r>
            <a:r>
              <a:rPr lang="fa-IR" sz="1600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مشکلی که هنوز نیاز به کار دارد </a:t>
            </a:r>
            <a:r>
              <a:rPr lang="en-US" sz="1600" dirty="0" err="1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hreflang</a:t>
            </a:r>
            <a:r>
              <a:rPr lang="en-US" sz="1600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</a:t>
            </a:r>
            <a:r>
              <a:rPr lang="fa-IR" sz="1600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است </a:t>
            </a:r>
            <a:r>
              <a:rPr lang="fa-IR" sz="1600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که وظیفه آن </a:t>
            </a:r>
            <a:r>
              <a:rPr lang="fa-IR" sz="1600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به </a:t>
            </a:r>
            <a:r>
              <a:rPr lang="fa-IR" sz="1600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طراح سایت شما واگذار شده بود. </a:t>
            </a:r>
            <a:endParaRPr lang="fa-IR" sz="1600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endParaRPr lang="fa-IR" sz="1600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10 صفحه برای کلمات کلیدی شما بهینه سازی شد. هدف این صفحه ها ارائه خدمات/ محصولات شما در جستجوی </a:t>
            </a:r>
            <a:r>
              <a:rPr lang="fa-IR" sz="1600" dirty="0" err="1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گوگل</a:t>
            </a:r>
            <a:r>
              <a:rPr lang="fa-IR" sz="1600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است. این صفحات در </a:t>
            </a:r>
            <a:r>
              <a:rPr lang="fa-IR" sz="1600" dirty="0" err="1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گوگل</a:t>
            </a:r>
            <a:r>
              <a:rPr lang="fa-IR" sz="1600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</a:t>
            </a:r>
            <a:r>
              <a:rPr lang="fa-IR" sz="1600" dirty="0" err="1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ایندکس</a:t>
            </a:r>
            <a:r>
              <a:rPr lang="fa-IR" sz="1600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شده اند</a:t>
            </a:r>
            <a:r>
              <a:rPr lang="fa-IR" sz="1600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.</a:t>
            </a: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endParaRPr lang="fa-IR" sz="1600" dirty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ما بک لینک های رقبای شما را بررسی کردیم و به این نتیجه رسیدیم که بیشتر لینک های آنها از رویدادها وارد میشود</a:t>
            </a:r>
            <a:r>
              <a:rPr lang="fa-IR" sz="1600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. این رویداد ها لینک های مرتبط زیادی به خود اختصاص می دهند.  </a:t>
            </a:r>
            <a:endParaRPr sz="1600" dirty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0" i="0" u="none" strike="noStrike" cap="none"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35723"/>
            <a:ext cx="2727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0" y="1916850"/>
            <a:ext cx="91440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6000" b="1" dirty="0" smtClean="0">
                <a:solidFill>
                  <a:srgbClr val="FFFFFF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سلامت سئو </a:t>
            </a:r>
            <a:r>
              <a:rPr lang="en-US" sz="6000" b="1" dirty="0" smtClean="0">
                <a:solidFill>
                  <a:srgbClr val="FFFFFF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SEO</a:t>
            </a:r>
            <a:endParaRPr sz="6000" b="1" dirty="0">
              <a:solidFill>
                <a:srgbClr val="FFFFFF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35723"/>
            <a:ext cx="2727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4392350" y="-3475"/>
            <a:ext cx="4751650" cy="5150450"/>
          </a:xfrm>
          <a:prstGeom prst="flowChartProcess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0" y="0"/>
            <a:ext cx="50337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>
              <a:buClr>
                <a:srgbClr val="00AFA9"/>
              </a:buClr>
            </a:pPr>
            <a:r>
              <a:rPr lang="fa-IR" sz="34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       بررسی </a:t>
            </a:r>
            <a:r>
              <a:rPr lang="fa-IR" sz="3400" b="1" dirty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سلامت سئو سایت</a:t>
            </a:r>
            <a:endParaRPr sz="36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472650" y="737275"/>
            <a:ext cx="1508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 smtClean="0">
                <a:solidFill>
                  <a:srgbClr val="4A86E8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ماه آبان</a:t>
            </a:r>
            <a:endParaRPr sz="1800" b="1" dirty="0">
              <a:solidFill>
                <a:srgbClr val="4A86E8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125" y="3143575"/>
            <a:ext cx="46101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472650" y="2686075"/>
            <a:ext cx="1508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 smtClean="0">
                <a:solidFill>
                  <a:srgbClr val="4A86E8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ماه مهر</a:t>
            </a:r>
            <a:endParaRPr sz="1800" b="1" dirty="0">
              <a:solidFill>
                <a:srgbClr val="4A86E8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</p:txBody>
      </p:sp>
      <p:cxnSp>
        <p:nvCxnSpPr>
          <p:cNvPr id="82" name="Google Shape;82;p16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650" y="1194775"/>
            <a:ext cx="45910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0" y="1349525"/>
            <a:ext cx="4214100" cy="32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این ماه 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ما روی </a:t>
            </a: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حذف صفحات تکراری تمرکز کردیم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.</a:t>
            </a:r>
          </a:p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بعضی از صفحات محتوای کم، بدون کیفیت و تکراری داشتند.</a:t>
            </a:r>
          </a:p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این صفحات به کاربر اطلاعات مفیدی ارائه نمی دادند و سلامت سئو سایت را پایین می آوردند. </a:t>
            </a:r>
          </a:p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با حذف این صفحات سلامت سایت از 31% به 85% افزایش پیدا کرده است. </a:t>
            </a:r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35723"/>
            <a:ext cx="2727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0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lang="fa-IR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          </a:t>
            </a:r>
            <a:r>
              <a:rPr lang="en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URL</a:t>
            </a:r>
            <a:r>
              <a:rPr lang="fa-IR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های خزش شده</a:t>
            </a:r>
            <a:endParaRPr sz="36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cxnSp>
        <p:nvCxnSpPr>
          <p:cNvPr id="90" name="Google Shape;90;p17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925" y="1120636"/>
            <a:ext cx="4434129" cy="284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78" y="1108200"/>
            <a:ext cx="4475273" cy="28739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0" y="4319025"/>
            <a:ext cx="9144000" cy="63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Source Sans Pro"/>
              <a:buChar char="●"/>
            </a:pPr>
            <a:r>
              <a:rPr lang="en-US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URL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هایی که با رنگ </a:t>
            </a:r>
            <a:r>
              <a:rPr lang="fa-IR" dirty="0" smtClean="0">
                <a:solidFill>
                  <a:srgbClr val="FF0000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قرمز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هستند مشکل دار بوده و حذف شده اند.</a:t>
            </a:r>
            <a:endParaRPr dirty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35723"/>
            <a:ext cx="2727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4532400" y="-3475"/>
            <a:ext cx="4611600" cy="5150450"/>
          </a:xfrm>
          <a:prstGeom prst="flowChartProcess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0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lang="fa-IR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سلامت سئو سایت</a:t>
            </a:r>
            <a:endParaRPr sz="36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0" y="1094900"/>
            <a:ext cx="4239600" cy="34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r" rtl="1">
              <a:spcBef>
                <a:spcPts val="1000"/>
              </a:spcBef>
            </a:pP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تعدادی از صفحات سایت سرعت 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بار گذاری </a:t>
            </a: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پایین داشتند:</a:t>
            </a:r>
          </a:p>
          <a:p>
            <a:pPr marL="285750" indent="-285750">
              <a:spcBef>
                <a:spcPts val="1000"/>
              </a:spcBef>
            </a:pPr>
            <a:endParaRPr dirty="0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برای بهبود سرعت صفحات ما اعمال زیر را انجام داده 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ایم:</a:t>
            </a:r>
          </a:p>
          <a:p>
            <a:pPr lvl="1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 err="1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کدهای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اضافه را حذف کرده ایم</a:t>
            </a:r>
          </a:p>
          <a:p>
            <a:pPr lvl="1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 err="1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اسکریپت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 ها و سبک ها را در فایل جدا قرار دادیم </a:t>
            </a:r>
          </a:p>
          <a:p>
            <a:pPr lvl="1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تصاویر را فشرده سازی کردیم</a:t>
            </a:r>
          </a:p>
          <a:p>
            <a:pPr lvl="0" algn="r" rtl="1">
              <a:spcBef>
                <a:spcPts val="1000"/>
              </a:spcBef>
              <a:buClr>
                <a:srgbClr val="999999"/>
              </a:buClr>
              <a:buFont typeface="Source Sans Pro"/>
              <a:buChar char="●"/>
            </a:pPr>
            <a:r>
              <a:rPr lang="fa-IR" sz="1400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ما در ماه آینده نتیجه این تغییرات را به طور کامل با یک گزارش دیگر از سرعت سایت به شما ارائه خواهیم داد.</a:t>
            </a:r>
            <a:endParaRPr sz="1400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363" y="0"/>
            <a:ext cx="388312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50" y="1699300"/>
            <a:ext cx="4239600" cy="352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-14299" y="4835723"/>
            <a:ext cx="2727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0" y="1916850"/>
            <a:ext cx="91440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6000" b="1" dirty="0" smtClean="0">
                <a:solidFill>
                  <a:srgbClr val="FFFFFF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بررسی بک لینک های سایت</a:t>
            </a:r>
            <a:endParaRPr sz="6000" b="1" dirty="0">
              <a:solidFill>
                <a:srgbClr val="FFFFFF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835723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4478525" y="-3475"/>
            <a:ext cx="4665475" cy="5150450"/>
          </a:xfrm>
          <a:prstGeom prst="flowChartProcess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0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lang="fa-IR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بررسی بک لینک ها</a:t>
            </a:r>
            <a:endParaRPr sz="36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cxnSp>
        <p:nvCxnSpPr>
          <p:cNvPr id="116" name="Google Shape;116;p20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813" y="256746"/>
            <a:ext cx="3998800" cy="92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732" y="3385386"/>
            <a:ext cx="3998799" cy="13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3718" y="1526093"/>
            <a:ext cx="3935000" cy="151619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0" y="1553225"/>
            <a:ext cx="4163100" cy="319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با اینکه دامنه های ورودی زیاد شده اند ما هنوز اقدامی در خصوص ساخت بک لینک صورت نداده ایم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.</a:t>
            </a:r>
          </a:p>
          <a:p>
            <a:pPr marL="139700" lvl="0" indent="0" algn="r" rtl="1">
              <a:buClr>
                <a:srgbClr val="999999"/>
              </a:buClr>
              <a:buNone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تعدادی از صفحات جدید به صورت طبیعی لینک دریافت کردند. </a:t>
            </a: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هنگامی که تمام مشکلات سئو داخلی شما برطرف شد ما روی دریافت لینک تمرکز خواهیم کرد.</a:t>
            </a:r>
          </a:p>
          <a:p>
            <a:pPr marL="139700" lvl="0" indent="0" algn="r" rtl="1">
              <a:buClr>
                <a:srgbClr val="999999"/>
              </a:buClr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0" y="4835723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3984950" y="-3475"/>
            <a:ext cx="5159050" cy="5150450"/>
          </a:xfrm>
          <a:prstGeom prst="flowChartProcess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-564143" y="0"/>
            <a:ext cx="44505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A9"/>
              </a:buClr>
              <a:buFont typeface="Source Sans Pro"/>
              <a:buNone/>
            </a:pPr>
            <a:r>
              <a:rPr lang="fa-IR" sz="3600" b="1" dirty="0" smtClean="0">
                <a:solidFill>
                  <a:srgbClr val="D9D9D9"/>
                </a:solidFill>
                <a:latin typeface="Proxima Nova"/>
                <a:ea typeface="Proxima Nova"/>
                <a:cs typeface="B Nazanin" panose="00000400000000000000" pitchFamily="2" charset="-78"/>
                <a:sym typeface="Proxima Nova"/>
              </a:rPr>
              <a:t>بررسی بک لینک ها</a:t>
            </a:r>
            <a:endParaRPr sz="3600" b="1" dirty="0">
              <a:solidFill>
                <a:srgbClr val="D9D9D9"/>
              </a:solidFill>
              <a:latin typeface="Proxima Nova"/>
              <a:ea typeface="Proxima Nova"/>
              <a:cs typeface="B Nazanin" panose="00000400000000000000" pitchFamily="2" charset="-78"/>
              <a:sym typeface="Proxima Nova"/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>
            <a:off x="0" y="771075"/>
            <a:ext cx="116100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0" y="1502300"/>
            <a:ext cx="3984900" cy="309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r>
              <a:rPr lang="fa-IR" dirty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همانطور که به شما اعلام کردیم ما هنوز شروع به ساخت بک لینک نکرده ایم</a:t>
            </a: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.</a:t>
            </a: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اما همانطور که در نمودار رو به رو مشاهده میکنید در انتهای ماه یک جهش در دامنه های ارجاع شده دیده میشود. </a:t>
            </a: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endParaRPr lang="fa-IR" dirty="0" smtClean="0">
              <a:solidFill>
                <a:srgbClr val="999999"/>
              </a:solidFill>
              <a:latin typeface="Source Sans Pro"/>
              <a:ea typeface="Source Sans Pro"/>
              <a:cs typeface="B Nazanin" panose="00000400000000000000" pitchFamily="2" charset="-78"/>
              <a:sym typeface="Source Sans Pro"/>
            </a:endParaRPr>
          </a:p>
          <a:p>
            <a:pPr lvl="0" algn="r" rtl="1">
              <a:buClr>
                <a:srgbClr val="999999"/>
              </a:buClr>
              <a:buFont typeface="Source Sans Pro"/>
              <a:buChar char="●"/>
            </a:pPr>
            <a:r>
              <a:rPr lang="fa-IR" dirty="0" smtClean="0">
                <a:solidFill>
                  <a:srgbClr val="999999"/>
                </a:solidFill>
                <a:latin typeface="Source Sans Pro"/>
                <a:ea typeface="Source Sans Pro"/>
                <a:cs typeface="B Nazanin" panose="00000400000000000000" pitchFamily="2" charset="-78"/>
                <a:sym typeface="Source Sans Pro"/>
              </a:rPr>
              <a:t>این دامنه ها، لینک های طبیعی هستند که به صفحاتی که بروز رسانی شده اند اشاره میکنند.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137" y="715475"/>
            <a:ext cx="4764676" cy="371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6247" y="4835723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https://www.poonehmedia.com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165</TotalTime>
  <Words>932</Words>
  <Application>Microsoft Office PowerPoint</Application>
  <PresentationFormat>On-screen Show (16:9)</PresentationFormat>
  <Paragraphs>143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Wingdings</vt:lpstr>
      <vt:lpstr>Proxima Nova</vt:lpstr>
      <vt:lpstr>B Nazanin</vt:lpstr>
      <vt:lpstr>Source Sans Pro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Temp User6</cp:lastModifiedBy>
  <cp:revision>21</cp:revision>
  <dcterms:modified xsi:type="dcterms:W3CDTF">2020-10-31T11:40:58Z</dcterms:modified>
</cp:coreProperties>
</file>